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6" d="100"/>
          <a:sy n="46" d="100"/>
        </p:scale>
        <p:origin x="1656"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2405CD-E97C-4352-BE64-E29A0B5DBC1A}" type="datetimeFigureOut">
              <a:rPr lang="en-CA" smtClean="0"/>
              <a:t>2019-12-08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14528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405CD-E97C-4352-BE64-E29A0B5DBC1A}" type="datetimeFigureOut">
              <a:rPr lang="en-CA" smtClean="0"/>
              <a:t>2019-12-08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22560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405CD-E97C-4352-BE64-E29A0B5DBC1A}" type="datetimeFigureOut">
              <a:rPr lang="en-CA" smtClean="0"/>
              <a:t>2019-12-08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3532361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405CD-E97C-4352-BE64-E29A0B5DBC1A}" type="datetimeFigureOut">
              <a:rPr lang="en-CA" smtClean="0"/>
              <a:t>2019-12-08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6AEA4C6-4983-4C8A-A09B-806FADC73257}" type="slidenum">
              <a:rPr lang="en-CA" smtClean="0"/>
              <a:t>‹#›</a:t>
            </a:fld>
            <a:endParaRPr lang="en-CA"/>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8090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405CD-E97C-4352-BE64-E29A0B5DBC1A}" type="datetimeFigureOut">
              <a:rPr lang="en-CA" smtClean="0"/>
              <a:t>2019-12-08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4230151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2405CD-E97C-4352-BE64-E29A0B5DBC1A}" type="datetimeFigureOut">
              <a:rPr lang="en-CA" smtClean="0"/>
              <a:t>2019-12-08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2248399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2405CD-E97C-4352-BE64-E29A0B5DBC1A}" type="datetimeFigureOut">
              <a:rPr lang="en-CA" smtClean="0"/>
              <a:t>2019-12-08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1744147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2405CD-E97C-4352-BE64-E29A0B5DBC1A}" type="datetimeFigureOut">
              <a:rPr lang="en-CA" smtClean="0"/>
              <a:t>2019-12-08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165758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2405CD-E97C-4352-BE64-E29A0B5DBC1A}" type="datetimeFigureOut">
              <a:rPr lang="en-CA" smtClean="0"/>
              <a:t>2019-12-08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278071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2405CD-E97C-4352-BE64-E29A0B5DBC1A}" type="datetimeFigureOut">
              <a:rPr lang="en-CA" smtClean="0"/>
              <a:t>2019-12-08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147082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2405CD-E97C-4352-BE64-E29A0B5DBC1A}" type="datetimeFigureOut">
              <a:rPr lang="en-CA" smtClean="0"/>
              <a:t>2019-12-08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56236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2405CD-E97C-4352-BE64-E29A0B5DBC1A}" type="datetimeFigureOut">
              <a:rPr lang="en-CA" smtClean="0"/>
              <a:t>2019-12-08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269111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2405CD-E97C-4352-BE64-E29A0B5DBC1A}" type="datetimeFigureOut">
              <a:rPr lang="en-CA" smtClean="0"/>
              <a:t>2019-12-08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190371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2405CD-E97C-4352-BE64-E29A0B5DBC1A}" type="datetimeFigureOut">
              <a:rPr lang="en-CA" smtClean="0"/>
              <a:t>2019-12-08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337021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405CD-E97C-4352-BE64-E29A0B5DBC1A}" type="datetimeFigureOut">
              <a:rPr lang="en-CA" smtClean="0"/>
              <a:t>2019-12-08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203483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405CD-E97C-4352-BE64-E29A0B5DBC1A}" type="datetimeFigureOut">
              <a:rPr lang="en-CA" smtClean="0"/>
              <a:t>2019-12-08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318030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405CD-E97C-4352-BE64-E29A0B5DBC1A}" type="datetimeFigureOut">
              <a:rPr lang="en-CA" smtClean="0"/>
              <a:t>2019-12-08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6AEA4C6-4983-4C8A-A09B-806FADC73257}" type="slidenum">
              <a:rPr lang="en-CA" smtClean="0"/>
              <a:t>‹#›</a:t>
            </a:fld>
            <a:endParaRPr lang="en-CA"/>
          </a:p>
        </p:txBody>
      </p:sp>
    </p:spTree>
    <p:extLst>
      <p:ext uri="{BB962C8B-B14F-4D97-AF65-F5344CB8AC3E}">
        <p14:creationId xmlns:p14="http://schemas.microsoft.com/office/powerpoint/2010/main" val="152733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B2405CD-E97C-4352-BE64-E29A0B5DBC1A}" type="datetimeFigureOut">
              <a:rPr lang="en-CA" smtClean="0"/>
              <a:t>2019-12-08</a:t>
            </a:fld>
            <a:endParaRPr lang="en-CA"/>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6AEA4C6-4983-4C8A-A09B-806FADC73257}" type="slidenum">
              <a:rPr lang="en-CA" smtClean="0"/>
              <a:t>‹#›</a:t>
            </a:fld>
            <a:endParaRPr lang="en-CA"/>
          </a:p>
        </p:txBody>
      </p:sp>
    </p:spTree>
    <p:extLst>
      <p:ext uri="{BB962C8B-B14F-4D97-AF65-F5344CB8AC3E}">
        <p14:creationId xmlns:p14="http://schemas.microsoft.com/office/powerpoint/2010/main" val="254797334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6274" y="3602734"/>
            <a:ext cx="5095726" cy="857666"/>
          </a:xfrm>
        </p:spPr>
        <p:txBody>
          <a:bodyPr>
            <a:normAutofit fontScale="90000"/>
          </a:bodyPr>
          <a:lstStyle/>
          <a:p>
            <a:r>
              <a:rPr lang="en-CA" dirty="0" smtClean="0"/>
              <a:t>SAP Portfolio</a:t>
            </a:r>
            <a:endParaRPr lang="en-CA" dirty="0"/>
          </a:p>
        </p:txBody>
      </p:sp>
      <p:sp>
        <p:nvSpPr>
          <p:cNvPr id="3" name="Subtitle 2"/>
          <p:cNvSpPr>
            <a:spLocks noGrp="1"/>
          </p:cNvSpPr>
          <p:nvPr>
            <p:ph type="subTitle" idx="1"/>
          </p:nvPr>
        </p:nvSpPr>
        <p:spPr>
          <a:xfrm>
            <a:off x="4924120" y="4546612"/>
            <a:ext cx="9440034" cy="1049867"/>
          </a:xfrm>
        </p:spPr>
        <p:txBody>
          <a:bodyPr/>
          <a:lstStyle/>
          <a:p>
            <a:r>
              <a:rPr lang="en-CA" dirty="0" smtClean="0"/>
              <a:t>Scott Miller</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804446" cy="5510267"/>
          </a:xfrm>
          <a:prstGeom prst="rect">
            <a:avLst/>
          </a:prstGeom>
        </p:spPr>
      </p:pic>
    </p:spTree>
    <p:extLst>
      <p:ext uri="{BB962C8B-B14F-4D97-AF65-F5344CB8AC3E}">
        <p14:creationId xmlns:p14="http://schemas.microsoft.com/office/powerpoint/2010/main" val="223760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72" y="-204495"/>
            <a:ext cx="10353762" cy="970450"/>
          </a:xfrm>
        </p:spPr>
        <p:txBody>
          <a:bodyPr/>
          <a:lstStyle/>
          <a:p>
            <a:r>
              <a:rPr lang="en-CA" dirty="0" smtClean="0"/>
              <a:t>Credit Adjustment</a:t>
            </a:r>
            <a:endParaRPr lang="en-CA" dirty="0"/>
          </a:p>
        </p:txBody>
      </p:sp>
      <p:sp>
        <p:nvSpPr>
          <p:cNvPr id="3" name="Text Placeholder 2"/>
          <p:cNvSpPr>
            <a:spLocks noGrp="1"/>
          </p:cNvSpPr>
          <p:nvPr>
            <p:ph type="body" idx="1"/>
          </p:nvPr>
        </p:nvSpPr>
        <p:spPr>
          <a:xfrm>
            <a:off x="2390503" y="5317264"/>
            <a:ext cx="7811588" cy="544884"/>
          </a:xfrm>
        </p:spPr>
        <p:txBody>
          <a:bodyPr/>
          <a:lstStyle/>
          <a:p>
            <a:r>
              <a:rPr lang="en-CA" sz="1600" dirty="0" smtClean="0">
                <a:solidFill>
                  <a:schemeClr val="tx1">
                    <a:lumMod val="75000"/>
                  </a:schemeClr>
                </a:solidFill>
              </a:rPr>
              <a:t>This screenshot shows that the credit limit for Health Express has been changed from $1000.00 to $2500.00.</a:t>
            </a:r>
            <a:endParaRPr lang="en-CA" sz="1600" dirty="0">
              <a:solidFill>
                <a:schemeClr val="tx1">
                  <a:lumMod val="75000"/>
                </a:schemeClr>
              </a:solidFill>
            </a:endParaRPr>
          </a:p>
        </p:txBody>
      </p:sp>
      <p:pic>
        <p:nvPicPr>
          <p:cNvPr id="8" name="Content Placeholder 7"/>
          <p:cNvPicPr>
            <a:picLocks noGrp="1" noChangeAspect="1"/>
          </p:cNvPicPr>
          <p:nvPr>
            <p:ph sz="half" idx="2"/>
          </p:nvPr>
        </p:nvPicPr>
        <p:blipFill>
          <a:blip r:embed="rId2"/>
          <a:stretch>
            <a:fillRect/>
          </a:stretch>
        </p:blipFill>
        <p:spPr>
          <a:xfrm>
            <a:off x="2786183" y="1425031"/>
            <a:ext cx="6793140" cy="3747860"/>
          </a:xfrm>
          <a:prstGeom prst="rect">
            <a:avLst/>
          </a:prstGeom>
        </p:spPr>
      </p:pic>
      <p:sp>
        <p:nvSpPr>
          <p:cNvPr id="7" name="TextBox 6"/>
          <p:cNvSpPr txBox="1"/>
          <p:nvPr/>
        </p:nvSpPr>
        <p:spPr>
          <a:xfrm>
            <a:off x="1005872" y="695883"/>
            <a:ext cx="10515568" cy="584775"/>
          </a:xfrm>
          <a:prstGeom prst="rect">
            <a:avLst/>
          </a:prstGeom>
          <a:noFill/>
        </p:spPr>
        <p:txBody>
          <a:bodyPr wrap="square" rtlCol="0">
            <a:spAutoFit/>
          </a:bodyPr>
          <a:lstStyle/>
          <a:p>
            <a:pPr algn="ctr"/>
            <a:r>
              <a:rPr lang="en-CA" sz="1600" dirty="0" smtClean="0">
                <a:solidFill>
                  <a:schemeClr val="tx1">
                    <a:lumMod val="75000"/>
                  </a:schemeClr>
                </a:solidFill>
              </a:rPr>
              <a:t>Task: You </a:t>
            </a:r>
            <a:r>
              <a:rPr lang="en-CA" sz="1600" dirty="0">
                <a:solidFill>
                  <a:schemeClr val="tx1">
                    <a:lumMod val="75000"/>
                  </a:schemeClr>
                </a:solidFill>
              </a:rPr>
              <a:t>work in the Fitter </a:t>
            </a:r>
            <a:r>
              <a:rPr lang="en-CA" sz="1600" dirty="0" err="1">
                <a:solidFill>
                  <a:schemeClr val="tx1">
                    <a:lumMod val="75000"/>
                  </a:schemeClr>
                </a:solidFill>
              </a:rPr>
              <a:t>Snacker</a:t>
            </a:r>
            <a:r>
              <a:rPr lang="en-CA" sz="1600" dirty="0">
                <a:solidFill>
                  <a:schemeClr val="tx1">
                    <a:lumMod val="75000"/>
                  </a:schemeClr>
                </a:solidFill>
              </a:rPr>
              <a:t> credit department.  You have been asked to adjust the credit limit for Health Express to $2500.</a:t>
            </a:r>
            <a:endParaRPr lang="en-CA" sz="1600" dirty="0">
              <a:solidFill>
                <a:schemeClr val="tx1">
                  <a:lumMod val="75000"/>
                </a:schemeClr>
              </a:solidFill>
            </a:endParaRPr>
          </a:p>
        </p:txBody>
      </p:sp>
    </p:spTree>
    <p:extLst>
      <p:ext uri="{BB962C8B-B14F-4D97-AF65-F5344CB8AC3E}">
        <p14:creationId xmlns:p14="http://schemas.microsoft.com/office/powerpoint/2010/main" val="274811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35" y="-134983"/>
            <a:ext cx="10353762" cy="970450"/>
          </a:xfrm>
        </p:spPr>
        <p:txBody>
          <a:bodyPr/>
          <a:lstStyle/>
          <a:p>
            <a:r>
              <a:rPr lang="en-CA" dirty="0" smtClean="0"/>
              <a:t>Sales Order that Exceeds Credit Limit</a:t>
            </a:r>
            <a:endParaRPr lang="en-CA" dirty="0"/>
          </a:p>
        </p:txBody>
      </p:sp>
      <p:sp>
        <p:nvSpPr>
          <p:cNvPr id="3" name="Text Placeholder 2"/>
          <p:cNvSpPr>
            <a:spLocks noGrp="1"/>
          </p:cNvSpPr>
          <p:nvPr>
            <p:ph type="body" idx="1"/>
          </p:nvPr>
        </p:nvSpPr>
        <p:spPr>
          <a:xfrm>
            <a:off x="6313953" y="3820808"/>
            <a:ext cx="4876344" cy="544884"/>
          </a:xfrm>
        </p:spPr>
        <p:txBody>
          <a:bodyPr/>
          <a:lstStyle/>
          <a:p>
            <a:r>
              <a:rPr lang="en-CA" sz="1600" dirty="0" smtClean="0"/>
              <a:t>This screenshot shows that by creating a sales order for 9 cases of NRG-A, Health Express’ credit limit has been exceeded by $250.00. SAP will not allow the user to continue the process until the credit limit is changed or the order is allowed to pass by the stoppage which would need to be entered manually.</a:t>
            </a:r>
            <a:endParaRPr lang="en-CA" sz="1600" dirty="0"/>
          </a:p>
        </p:txBody>
      </p:sp>
      <p:pic>
        <p:nvPicPr>
          <p:cNvPr id="8" name="Content Placeholder 7"/>
          <p:cNvPicPr>
            <a:picLocks noGrp="1" noChangeAspect="1"/>
          </p:cNvPicPr>
          <p:nvPr>
            <p:ph sz="half" idx="2"/>
          </p:nvPr>
        </p:nvPicPr>
        <p:blipFill>
          <a:blip r:embed="rId2"/>
          <a:stretch>
            <a:fillRect/>
          </a:stretch>
        </p:blipFill>
        <p:spPr>
          <a:xfrm>
            <a:off x="359466" y="1420242"/>
            <a:ext cx="5653949" cy="5136031"/>
          </a:xfrm>
          <a:prstGeom prst="rect">
            <a:avLst/>
          </a:prstGeom>
        </p:spPr>
      </p:pic>
      <p:sp>
        <p:nvSpPr>
          <p:cNvPr id="7" name="TextBox 6"/>
          <p:cNvSpPr txBox="1"/>
          <p:nvPr/>
        </p:nvSpPr>
        <p:spPr>
          <a:xfrm>
            <a:off x="736021" y="835467"/>
            <a:ext cx="10554789" cy="584775"/>
          </a:xfrm>
          <a:prstGeom prst="rect">
            <a:avLst/>
          </a:prstGeom>
          <a:noFill/>
        </p:spPr>
        <p:txBody>
          <a:bodyPr wrap="square" rtlCol="0">
            <a:spAutoFit/>
          </a:bodyPr>
          <a:lstStyle/>
          <a:p>
            <a:pPr algn="ctr"/>
            <a:r>
              <a:rPr lang="en-CA" sz="1600" dirty="0" smtClean="0">
                <a:solidFill>
                  <a:schemeClr val="tx1">
                    <a:lumMod val="75000"/>
                  </a:schemeClr>
                </a:solidFill>
              </a:rPr>
              <a:t>Task: Health Express </a:t>
            </a:r>
            <a:r>
              <a:rPr lang="en-CA" sz="1600" dirty="0">
                <a:solidFill>
                  <a:schemeClr val="tx1">
                    <a:lumMod val="75000"/>
                  </a:schemeClr>
                </a:solidFill>
              </a:rPr>
              <a:t>calls to order 9 cases of NRG-B.  Health Express is a customer in the DIRECT distribution channel.  Create the sales order for them, being sure to explain what is happening from the standpoint of credit management.</a:t>
            </a:r>
            <a:endParaRPr lang="en-CA" sz="1600" dirty="0">
              <a:solidFill>
                <a:schemeClr val="tx1">
                  <a:lumMod val="75000"/>
                </a:schemeClr>
              </a:solidFill>
            </a:endParaRPr>
          </a:p>
        </p:txBody>
      </p:sp>
    </p:spTree>
    <p:extLst>
      <p:ext uri="{BB962C8B-B14F-4D97-AF65-F5344CB8AC3E}">
        <p14:creationId xmlns:p14="http://schemas.microsoft.com/office/powerpoint/2010/main" val="332484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35" y="-200297"/>
            <a:ext cx="10353762" cy="970450"/>
          </a:xfrm>
        </p:spPr>
        <p:txBody>
          <a:bodyPr/>
          <a:lstStyle/>
          <a:p>
            <a:r>
              <a:rPr lang="en-CA" dirty="0" smtClean="0"/>
              <a:t>Release Blocked Sales Order</a:t>
            </a:r>
            <a:endParaRPr lang="en-CA" dirty="0"/>
          </a:p>
        </p:txBody>
      </p:sp>
      <p:sp>
        <p:nvSpPr>
          <p:cNvPr id="3" name="Text Placeholder 2"/>
          <p:cNvSpPr>
            <a:spLocks noGrp="1"/>
          </p:cNvSpPr>
          <p:nvPr>
            <p:ph type="body" idx="1"/>
          </p:nvPr>
        </p:nvSpPr>
        <p:spPr>
          <a:xfrm>
            <a:off x="1019415" y="4654581"/>
            <a:ext cx="4876344" cy="544884"/>
          </a:xfrm>
        </p:spPr>
        <p:txBody>
          <a:bodyPr/>
          <a:lstStyle/>
          <a:p>
            <a:r>
              <a:rPr lang="en-CA" sz="1600" dirty="0" smtClean="0"/>
              <a:t>This screenshot shows that the order for Health Express that exceeds the credit limit is about to be released by clicking on the release button.</a:t>
            </a:r>
            <a:endParaRPr lang="en-CA" sz="1600" dirty="0"/>
          </a:p>
        </p:txBody>
      </p:sp>
      <p:pic>
        <p:nvPicPr>
          <p:cNvPr id="8" name="Content Placeholder 7"/>
          <p:cNvPicPr>
            <a:picLocks noGrp="1" noChangeAspect="1"/>
          </p:cNvPicPr>
          <p:nvPr>
            <p:ph sz="half" idx="2"/>
          </p:nvPr>
        </p:nvPicPr>
        <p:blipFill>
          <a:blip r:embed="rId2"/>
          <a:stretch>
            <a:fillRect/>
          </a:stretch>
        </p:blipFill>
        <p:spPr>
          <a:xfrm>
            <a:off x="1020546" y="2380137"/>
            <a:ext cx="4875213" cy="1478913"/>
          </a:xfrm>
          <a:prstGeom prst="rect">
            <a:avLst/>
          </a:prstGeom>
        </p:spPr>
      </p:pic>
      <p:sp>
        <p:nvSpPr>
          <p:cNvPr id="5" name="Text Placeholder 4"/>
          <p:cNvSpPr>
            <a:spLocks noGrp="1"/>
          </p:cNvSpPr>
          <p:nvPr>
            <p:ph type="body" sz="quarter" idx="3"/>
          </p:nvPr>
        </p:nvSpPr>
        <p:spPr>
          <a:xfrm>
            <a:off x="6294967" y="4382139"/>
            <a:ext cx="4895330" cy="544883"/>
          </a:xfrm>
        </p:spPr>
        <p:txBody>
          <a:bodyPr/>
          <a:lstStyle/>
          <a:p>
            <a:r>
              <a:rPr lang="en-CA" sz="1600" dirty="0" smtClean="0"/>
              <a:t>This screenshot shows that the order has officially been released and is now ready to process.</a:t>
            </a:r>
            <a:endParaRPr lang="en-CA" sz="1600" dirty="0"/>
          </a:p>
        </p:txBody>
      </p:sp>
      <p:pic>
        <p:nvPicPr>
          <p:cNvPr id="11" name="Content Placeholder 10"/>
          <p:cNvPicPr>
            <a:picLocks noGrp="1" noChangeAspect="1"/>
          </p:cNvPicPr>
          <p:nvPr>
            <p:ph sz="quarter" idx="4"/>
          </p:nvPr>
        </p:nvPicPr>
        <p:blipFill>
          <a:blip r:embed="rId3"/>
          <a:stretch>
            <a:fillRect/>
          </a:stretch>
        </p:blipFill>
        <p:spPr>
          <a:xfrm>
            <a:off x="6433639" y="2189342"/>
            <a:ext cx="4539161" cy="1857375"/>
          </a:xfrm>
          <a:prstGeom prst="rect">
            <a:avLst/>
          </a:prstGeom>
        </p:spPr>
      </p:pic>
      <p:sp>
        <p:nvSpPr>
          <p:cNvPr id="7" name="TextBox 6"/>
          <p:cNvSpPr txBox="1"/>
          <p:nvPr/>
        </p:nvSpPr>
        <p:spPr>
          <a:xfrm>
            <a:off x="644582" y="750481"/>
            <a:ext cx="10737668" cy="830997"/>
          </a:xfrm>
          <a:prstGeom prst="rect">
            <a:avLst/>
          </a:prstGeom>
          <a:noFill/>
        </p:spPr>
        <p:txBody>
          <a:bodyPr wrap="square" rtlCol="0">
            <a:spAutoFit/>
          </a:bodyPr>
          <a:lstStyle/>
          <a:p>
            <a:pPr algn="ctr"/>
            <a:r>
              <a:rPr lang="en-CA" sz="1600" dirty="0" smtClean="0">
                <a:solidFill>
                  <a:schemeClr val="tx1">
                    <a:lumMod val="75000"/>
                  </a:schemeClr>
                </a:solidFill>
              </a:rPr>
              <a:t>Task: You </a:t>
            </a:r>
            <a:r>
              <a:rPr lang="en-CA" sz="1600" dirty="0">
                <a:solidFill>
                  <a:schemeClr val="tx1">
                    <a:lumMod val="75000"/>
                  </a:schemeClr>
                </a:solidFill>
              </a:rPr>
              <a:t>are an employee in the credit management department.  Release the blocked sales order for Health Express from step 7 above, then proceed to give responsibility for this order to the warehouse.  Do not take the order through the entire fulfilment process.  Just do the “hand off” to the warehouse, and prove that the order is now awaiting picking.</a:t>
            </a:r>
            <a:endParaRPr lang="en-CA" sz="1600" dirty="0">
              <a:solidFill>
                <a:schemeClr val="tx1">
                  <a:lumMod val="75000"/>
                </a:schemeClr>
              </a:solidFill>
            </a:endParaRPr>
          </a:p>
        </p:txBody>
      </p:sp>
      <p:cxnSp>
        <p:nvCxnSpPr>
          <p:cNvPr id="10" name="Straight Arrow Connector 9"/>
          <p:cNvCxnSpPr/>
          <p:nvPr/>
        </p:nvCxnSpPr>
        <p:spPr>
          <a:xfrm flipV="1">
            <a:off x="1410789" y="2999597"/>
            <a:ext cx="0" cy="315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66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72" y="-156754"/>
            <a:ext cx="10353762" cy="970450"/>
          </a:xfrm>
        </p:spPr>
        <p:txBody>
          <a:bodyPr/>
          <a:lstStyle/>
          <a:p>
            <a:r>
              <a:rPr lang="en-CA" dirty="0" smtClean="0"/>
              <a:t>Bill of Materials (BOM)</a:t>
            </a:r>
            <a:endParaRPr lang="en-CA" dirty="0"/>
          </a:p>
        </p:txBody>
      </p:sp>
      <p:sp>
        <p:nvSpPr>
          <p:cNvPr id="3" name="Text Placeholder 2"/>
          <p:cNvSpPr>
            <a:spLocks noGrp="1"/>
          </p:cNvSpPr>
          <p:nvPr>
            <p:ph type="body" idx="1"/>
          </p:nvPr>
        </p:nvSpPr>
        <p:spPr>
          <a:xfrm>
            <a:off x="6483290" y="3610937"/>
            <a:ext cx="4876344" cy="544884"/>
          </a:xfrm>
        </p:spPr>
        <p:txBody>
          <a:bodyPr/>
          <a:lstStyle/>
          <a:p>
            <a:r>
              <a:rPr lang="en-CA" sz="1600" dirty="0" smtClean="0"/>
              <a:t>This screenshot shows the multilevel bill of materials for NRG-A bars. A BOM is a list of the materials necessary to manufacture a desired end product. In this picture, you can clearly see the ingredients that are required to produce NRG-A bars.</a:t>
            </a:r>
            <a:endParaRPr lang="en-CA" sz="1600" dirty="0"/>
          </a:p>
        </p:txBody>
      </p:sp>
      <p:pic>
        <p:nvPicPr>
          <p:cNvPr id="7" name="Content Placeholder 6"/>
          <p:cNvPicPr>
            <a:picLocks noGrp="1" noChangeAspect="1"/>
          </p:cNvPicPr>
          <p:nvPr>
            <p:ph sz="half" idx="2"/>
          </p:nvPr>
        </p:nvPicPr>
        <p:blipFill>
          <a:blip r:embed="rId2"/>
          <a:stretch>
            <a:fillRect/>
          </a:stretch>
        </p:blipFill>
        <p:spPr>
          <a:xfrm>
            <a:off x="222704" y="1446203"/>
            <a:ext cx="6057213" cy="4405957"/>
          </a:xfrm>
          <a:prstGeom prst="rect">
            <a:avLst/>
          </a:prstGeom>
        </p:spPr>
      </p:pic>
      <p:sp>
        <p:nvSpPr>
          <p:cNvPr id="5" name="Text Placeholder 4"/>
          <p:cNvSpPr>
            <a:spLocks noGrp="1"/>
          </p:cNvSpPr>
          <p:nvPr>
            <p:ph type="body" sz="quarter" idx="3"/>
          </p:nvPr>
        </p:nvSpPr>
        <p:spPr>
          <a:xfrm>
            <a:off x="1005872" y="779591"/>
            <a:ext cx="9418288" cy="544883"/>
          </a:xfrm>
        </p:spPr>
        <p:txBody>
          <a:bodyPr/>
          <a:lstStyle/>
          <a:p>
            <a:r>
              <a:rPr lang="en-CA" sz="1600" dirty="0" smtClean="0"/>
              <a:t>Task: </a:t>
            </a:r>
            <a:r>
              <a:rPr lang="en-CA" sz="1600" dirty="0">
                <a:effectLst/>
              </a:rPr>
              <a:t>Display the bill of material (BOM) for your NRG-A bars.  Provide a brief explanation that proves you know what a BOM is and what this particular BOM is saying about how NRG-A bars are made.</a:t>
            </a:r>
            <a:endParaRPr lang="en-CA" sz="1600" dirty="0"/>
          </a:p>
        </p:txBody>
      </p:sp>
      <p:sp>
        <p:nvSpPr>
          <p:cNvPr id="9" name="Oval 8"/>
          <p:cNvSpPr/>
          <p:nvPr/>
        </p:nvSpPr>
        <p:spPr>
          <a:xfrm>
            <a:off x="2717074" y="3095897"/>
            <a:ext cx="1815737" cy="32918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56021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72" y="-148046"/>
            <a:ext cx="10353762" cy="970450"/>
          </a:xfrm>
        </p:spPr>
        <p:txBody>
          <a:bodyPr/>
          <a:lstStyle/>
          <a:p>
            <a:r>
              <a:rPr lang="en-CA" dirty="0" smtClean="0"/>
              <a:t>Product Group</a:t>
            </a:r>
            <a:endParaRPr lang="en-CA" dirty="0"/>
          </a:p>
        </p:txBody>
      </p:sp>
      <p:sp>
        <p:nvSpPr>
          <p:cNvPr id="3" name="Text Placeholder 2"/>
          <p:cNvSpPr>
            <a:spLocks noGrp="1"/>
          </p:cNvSpPr>
          <p:nvPr>
            <p:ph type="body" idx="1"/>
          </p:nvPr>
        </p:nvSpPr>
        <p:spPr>
          <a:xfrm>
            <a:off x="1005872" y="873207"/>
            <a:ext cx="10353762" cy="544884"/>
          </a:xfrm>
        </p:spPr>
        <p:txBody>
          <a:bodyPr/>
          <a:lstStyle/>
          <a:p>
            <a:r>
              <a:rPr lang="en-CA" sz="1600" dirty="0" smtClean="0">
                <a:effectLst/>
              </a:rPr>
              <a:t>Task: You </a:t>
            </a:r>
            <a:r>
              <a:rPr lang="en-CA" sz="1600" dirty="0">
                <a:effectLst/>
              </a:rPr>
              <a:t>previously created the </a:t>
            </a:r>
            <a:r>
              <a:rPr lang="en-CA" sz="1600" dirty="0" smtClean="0">
                <a:effectLst/>
              </a:rPr>
              <a:t>NRG </a:t>
            </a:r>
            <a:r>
              <a:rPr lang="en-CA" sz="1600" dirty="0">
                <a:effectLst/>
              </a:rPr>
              <a:t>Group.  </a:t>
            </a:r>
            <a:r>
              <a:rPr lang="en-CA" sz="1600" dirty="0" smtClean="0">
                <a:effectLst/>
              </a:rPr>
              <a:t>Display </a:t>
            </a:r>
            <a:r>
              <a:rPr lang="en-CA" sz="1600" dirty="0">
                <a:effectLst/>
              </a:rPr>
              <a:t>the details of how that product group is structured, and explain the purpose of this product group in the Fitter </a:t>
            </a:r>
            <a:r>
              <a:rPr lang="en-CA" sz="1600" dirty="0" err="1">
                <a:effectLst/>
              </a:rPr>
              <a:t>Snacker</a:t>
            </a:r>
            <a:r>
              <a:rPr lang="en-CA" sz="1600" dirty="0">
                <a:effectLst/>
              </a:rPr>
              <a:t> organization. </a:t>
            </a:r>
            <a:endParaRPr lang="en-CA" sz="1600" dirty="0"/>
          </a:p>
        </p:txBody>
      </p:sp>
      <p:pic>
        <p:nvPicPr>
          <p:cNvPr id="7" name="Content Placeholder 6"/>
          <p:cNvPicPr>
            <a:picLocks noGrp="1" noChangeAspect="1"/>
          </p:cNvPicPr>
          <p:nvPr>
            <p:ph sz="half" idx="2"/>
          </p:nvPr>
        </p:nvPicPr>
        <p:blipFill>
          <a:blip r:embed="rId2"/>
          <a:stretch>
            <a:fillRect/>
          </a:stretch>
        </p:blipFill>
        <p:spPr>
          <a:xfrm>
            <a:off x="274955" y="1835254"/>
            <a:ext cx="5877651" cy="4134472"/>
          </a:xfrm>
          <a:prstGeom prst="rect">
            <a:avLst/>
          </a:prstGeom>
        </p:spPr>
      </p:pic>
      <p:sp>
        <p:nvSpPr>
          <p:cNvPr id="6" name="Content Placeholder 5"/>
          <p:cNvSpPr>
            <a:spLocks noGrp="1"/>
          </p:cNvSpPr>
          <p:nvPr>
            <p:ph sz="quarter" idx="4"/>
          </p:nvPr>
        </p:nvSpPr>
        <p:spPr>
          <a:xfrm>
            <a:off x="6294967" y="2558663"/>
            <a:ext cx="4895330" cy="3411063"/>
          </a:xfrm>
        </p:spPr>
        <p:txBody>
          <a:bodyPr>
            <a:normAutofit/>
          </a:bodyPr>
          <a:lstStyle/>
          <a:p>
            <a:pPr marL="36900" indent="0">
              <a:buNone/>
            </a:pPr>
            <a:r>
              <a:rPr lang="en-CA" sz="1600" dirty="0" smtClean="0">
                <a:effectLst/>
              </a:rPr>
              <a:t>This screenshot shows the NRG group for both NRG-A and NRG-B bars. The proportion is 70% NRG-A and 30% NRG-B. The purpose of creating these product groups is to plan production for small numbers of product groups and then transfer these plans to individual products based on their previous percentages. </a:t>
            </a:r>
          </a:p>
        </p:txBody>
      </p:sp>
    </p:spTree>
    <p:extLst>
      <p:ext uri="{BB962C8B-B14F-4D97-AF65-F5344CB8AC3E}">
        <p14:creationId xmlns:p14="http://schemas.microsoft.com/office/powerpoint/2010/main" val="3013076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48046"/>
            <a:ext cx="10353762" cy="970450"/>
          </a:xfrm>
        </p:spPr>
        <p:txBody>
          <a:bodyPr/>
          <a:lstStyle/>
          <a:p>
            <a:r>
              <a:rPr lang="en-CA" dirty="0" smtClean="0"/>
              <a:t>Rough-Cut Plan – Sales Forecast</a:t>
            </a:r>
            <a:endParaRPr lang="en-CA" dirty="0"/>
          </a:p>
        </p:txBody>
      </p:sp>
      <p:pic>
        <p:nvPicPr>
          <p:cNvPr id="7" name="Content Placeholder 6"/>
          <p:cNvPicPr>
            <a:picLocks noGrp="1" noChangeAspect="1"/>
          </p:cNvPicPr>
          <p:nvPr>
            <p:ph sz="half" idx="2"/>
          </p:nvPr>
        </p:nvPicPr>
        <p:blipFill>
          <a:blip r:embed="rId2"/>
          <a:stretch>
            <a:fillRect/>
          </a:stretch>
        </p:blipFill>
        <p:spPr>
          <a:xfrm>
            <a:off x="914926" y="2380137"/>
            <a:ext cx="4875213" cy="3123546"/>
          </a:xfrm>
          <a:prstGeom prst="rect">
            <a:avLst/>
          </a:prstGeom>
        </p:spPr>
      </p:pic>
      <p:sp>
        <p:nvSpPr>
          <p:cNvPr id="5" name="Text Placeholder 4"/>
          <p:cNvSpPr>
            <a:spLocks noGrp="1"/>
          </p:cNvSpPr>
          <p:nvPr>
            <p:ph type="body" sz="quarter" idx="3"/>
          </p:nvPr>
        </p:nvSpPr>
        <p:spPr/>
        <p:txBody>
          <a:bodyPr/>
          <a:lstStyle/>
          <a:p>
            <a:endParaRPr lang="en-CA"/>
          </a:p>
        </p:txBody>
      </p:sp>
      <p:sp>
        <p:nvSpPr>
          <p:cNvPr id="6" name="Content Placeholder 5"/>
          <p:cNvSpPr>
            <a:spLocks noGrp="1"/>
          </p:cNvSpPr>
          <p:nvPr>
            <p:ph sz="quarter" idx="4"/>
          </p:nvPr>
        </p:nvSpPr>
        <p:spPr>
          <a:xfrm>
            <a:off x="6372227" y="3072468"/>
            <a:ext cx="4895330" cy="3411063"/>
          </a:xfrm>
        </p:spPr>
        <p:txBody>
          <a:bodyPr/>
          <a:lstStyle/>
          <a:p>
            <a:pPr marL="36900" indent="0">
              <a:buNone/>
            </a:pPr>
            <a:r>
              <a:rPr lang="en-CA" dirty="0" smtClean="0"/>
              <a:t>This screenshot shows that the appropriate values of projected sales have been entered into the corresponding months for a rough-cut plan.</a:t>
            </a:r>
            <a:endParaRPr lang="en-CA" dirty="0"/>
          </a:p>
        </p:txBody>
      </p:sp>
      <p:sp>
        <p:nvSpPr>
          <p:cNvPr id="8" name="TextBox 7"/>
          <p:cNvSpPr txBox="1"/>
          <p:nvPr/>
        </p:nvSpPr>
        <p:spPr>
          <a:xfrm>
            <a:off x="913795" y="822404"/>
            <a:ext cx="10353762" cy="1631216"/>
          </a:xfrm>
          <a:prstGeom prst="rect">
            <a:avLst/>
          </a:prstGeom>
          <a:noFill/>
        </p:spPr>
        <p:txBody>
          <a:bodyPr wrap="square" rtlCol="0">
            <a:spAutoFit/>
          </a:bodyPr>
          <a:lstStyle/>
          <a:p>
            <a:r>
              <a:rPr lang="en-CA" sz="1600" dirty="0" smtClean="0">
                <a:solidFill>
                  <a:schemeClr val="tx1">
                    <a:lumMod val="75000"/>
                  </a:schemeClr>
                </a:solidFill>
              </a:rPr>
              <a:t>Task: </a:t>
            </a:r>
            <a:r>
              <a:rPr lang="en-CA" sz="1600" dirty="0">
                <a:solidFill>
                  <a:schemeClr val="tx1">
                    <a:lumMod val="75000"/>
                  </a:schemeClr>
                </a:solidFill>
              </a:rPr>
              <a:t>You have just attended an SOP meeting and it has been decided that our “best guess” sales forecast for our NRG product group is as follows:</a:t>
            </a:r>
          </a:p>
          <a:p>
            <a:r>
              <a:rPr lang="en-CA" sz="1600" dirty="0">
                <a:solidFill>
                  <a:schemeClr val="tx1">
                    <a:lumMod val="75000"/>
                  </a:schemeClr>
                </a:solidFill>
              </a:rPr>
              <a:t>1 month in future  		- 	25 cases</a:t>
            </a:r>
          </a:p>
          <a:p>
            <a:r>
              <a:rPr lang="en-CA" sz="1600" dirty="0">
                <a:solidFill>
                  <a:schemeClr val="tx1">
                    <a:lumMod val="75000"/>
                  </a:schemeClr>
                </a:solidFill>
              </a:rPr>
              <a:t>2 months in future		-	35 cases</a:t>
            </a:r>
          </a:p>
          <a:p>
            <a:r>
              <a:rPr lang="en-CA" sz="1600" dirty="0">
                <a:solidFill>
                  <a:schemeClr val="tx1">
                    <a:lumMod val="75000"/>
                  </a:schemeClr>
                </a:solidFill>
              </a:rPr>
              <a:t>3 months in future		- 	15 cases</a:t>
            </a:r>
          </a:p>
          <a:p>
            <a:r>
              <a:rPr lang="en-CA" sz="1600" dirty="0" smtClean="0">
                <a:solidFill>
                  <a:schemeClr val="tx1">
                    <a:lumMod val="75000"/>
                  </a:schemeClr>
                </a:solidFill>
              </a:rPr>
              <a:t> </a:t>
            </a:r>
            <a:endParaRPr lang="en-CA" sz="1600" dirty="0">
              <a:solidFill>
                <a:schemeClr val="tx1">
                  <a:lumMod val="75000"/>
                </a:schemeClr>
              </a:solidFill>
            </a:endParaRPr>
          </a:p>
        </p:txBody>
      </p:sp>
    </p:spTree>
    <p:extLst>
      <p:ext uri="{BB962C8B-B14F-4D97-AF65-F5344CB8AC3E}">
        <p14:creationId xmlns:p14="http://schemas.microsoft.com/office/powerpoint/2010/main" val="1103377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Conclusion</a:t>
            </a:r>
            <a:endParaRPr lang="en-CA" dirty="0"/>
          </a:p>
        </p:txBody>
      </p:sp>
      <p:sp>
        <p:nvSpPr>
          <p:cNvPr id="3" name="Content Placeholder 2"/>
          <p:cNvSpPr>
            <a:spLocks noGrp="1"/>
          </p:cNvSpPr>
          <p:nvPr>
            <p:ph idx="1"/>
          </p:nvPr>
        </p:nvSpPr>
        <p:spPr/>
        <p:txBody>
          <a:bodyPr/>
          <a:lstStyle/>
          <a:p>
            <a:pPr marL="36900" indent="0">
              <a:buNone/>
            </a:pPr>
            <a:r>
              <a:rPr lang="en-CA" dirty="0" smtClean="0"/>
              <a:t>In conclusion,  the hands-on practice that this course provided has enhanced my abilities to efficiently use SAP software. By obtaining this knowledge prior to entering the field of work, it will allow me to require less training and easier adaptation into what a specific business requires from their employees in regards to SAP. Acquiring the basics of the software will allow me to build of this in the future and become an expert in accurately inputting information so a business can have enhanced communication and organization which results in a more efficient company overall.</a:t>
            </a:r>
            <a:endParaRPr lang="en-CA" dirty="0"/>
          </a:p>
        </p:txBody>
      </p:sp>
    </p:spTree>
    <p:extLst>
      <p:ext uri="{BB962C8B-B14F-4D97-AF65-F5344CB8AC3E}">
        <p14:creationId xmlns:p14="http://schemas.microsoft.com/office/powerpoint/2010/main" val="1630964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22" y="464127"/>
            <a:ext cx="10353762" cy="970450"/>
          </a:xfrm>
        </p:spPr>
        <p:txBody>
          <a:bodyPr/>
          <a:lstStyle/>
          <a:p>
            <a:r>
              <a:rPr lang="en-CA" dirty="0" smtClean="0"/>
              <a:t>Table of Contents</a:t>
            </a:r>
            <a:endParaRPr lang="en-CA" dirty="0"/>
          </a:p>
        </p:txBody>
      </p:sp>
      <p:sp>
        <p:nvSpPr>
          <p:cNvPr id="3" name="Content Placeholder 2"/>
          <p:cNvSpPr>
            <a:spLocks noGrp="1"/>
          </p:cNvSpPr>
          <p:nvPr>
            <p:ph idx="1"/>
          </p:nvPr>
        </p:nvSpPr>
        <p:spPr>
          <a:xfrm>
            <a:off x="676882" y="1277823"/>
            <a:ext cx="10353762" cy="5423423"/>
          </a:xfrm>
        </p:spPr>
        <p:txBody>
          <a:bodyPr>
            <a:normAutofit fontScale="85000" lnSpcReduction="20000"/>
          </a:bodyPr>
          <a:lstStyle/>
          <a:p>
            <a:pPr marL="36900" indent="0">
              <a:buNone/>
            </a:pPr>
            <a:r>
              <a:rPr lang="en-CA" sz="3000" dirty="0" smtClean="0"/>
              <a:t>3 </a:t>
            </a:r>
            <a:r>
              <a:rPr lang="en-CA" sz="3000" dirty="0" smtClean="0"/>
              <a:t>- </a:t>
            </a:r>
            <a:r>
              <a:rPr lang="en-CA" sz="3000" dirty="0" smtClean="0"/>
              <a:t>Introduction</a:t>
            </a:r>
          </a:p>
          <a:p>
            <a:pPr marL="36900" indent="0">
              <a:buNone/>
            </a:pPr>
            <a:r>
              <a:rPr lang="en-CA" sz="3000" dirty="0" smtClean="0"/>
              <a:t>4 </a:t>
            </a:r>
            <a:r>
              <a:rPr lang="en-CA" sz="3000" dirty="0" smtClean="0"/>
              <a:t>- </a:t>
            </a:r>
            <a:r>
              <a:rPr lang="en-CA" sz="3000" dirty="0" smtClean="0"/>
              <a:t>Creating an Inquiry</a:t>
            </a:r>
          </a:p>
          <a:p>
            <a:pPr marL="36900" indent="0">
              <a:buNone/>
            </a:pPr>
            <a:r>
              <a:rPr lang="en-CA" sz="3000" dirty="0" smtClean="0"/>
              <a:t>5 &amp; 6 - </a:t>
            </a:r>
            <a:r>
              <a:rPr lang="en-CA" sz="3000" dirty="0" smtClean="0"/>
              <a:t>Completing Purchasing </a:t>
            </a:r>
            <a:r>
              <a:rPr lang="en-CA" sz="3000" dirty="0" smtClean="0"/>
              <a:t>Cycle</a:t>
            </a:r>
          </a:p>
          <a:p>
            <a:pPr marL="36900" indent="0">
              <a:buNone/>
            </a:pPr>
            <a:r>
              <a:rPr lang="en-CA" sz="3000" dirty="0" smtClean="0"/>
              <a:t>7 &amp; 8 - Creating Sales Order from Inquiry</a:t>
            </a:r>
          </a:p>
          <a:p>
            <a:pPr marL="36900" indent="0">
              <a:buNone/>
            </a:pPr>
            <a:r>
              <a:rPr lang="en-CA" sz="3000" dirty="0" smtClean="0"/>
              <a:t>9 - Receiving Payment</a:t>
            </a:r>
          </a:p>
          <a:p>
            <a:pPr marL="36900" indent="0">
              <a:buNone/>
            </a:pPr>
            <a:r>
              <a:rPr lang="en-CA" sz="3000" dirty="0" smtClean="0"/>
              <a:t>10 - Credit Adjustment</a:t>
            </a:r>
          </a:p>
          <a:p>
            <a:pPr marL="36900" indent="0">
              <a:buNone/>
            </a:pPr>
            <a:r>
              <a:rPr lang="en-CA" sz="3000" dirty="0" smtClean="0"/>
              <a:t>11 - Sales Order that Exceeds Credit Limit</a:t>
            </a:r>
          </a:p>
          <a:p>
            <a:pPr marL="36900" indent="0">
              <a:buNone/>
            </a:pPr>
            <a:r>
              <a:rPr lang="en-CA" sz="3000" dirty="0" smtClean="0"/>
              <a:t>12 - Release Blocked Sales Order</a:t>
            </a:r>
          </a:p>
          <a:p>
            <a:pPr marL="36900" indent="0">
              <a:buNone/>
            </a:pPr>
            <a:r>
              <a:rPr lang="en-CA" sz="3000" dirty="0" smtClean="0"/>
              <a:t>13 - Bill of Materials</a:t>
            </a:r>
          </a:p>
          <a:p>
            <a:pPr marL="36900" indent="0">
              <a:buNone/>
            </a:pPr>
            <a:r>
              <a:rPr lang="en-CA" sz="3000" dirty="0" smtClean="0"/>
              <a:t>14 - Product Groups</a:t>
            </a:r>
          </a:p>
          <a:p>
            <a:pPr marL="36900" indent="0">
              <a:buNone/>
            </a:pPr>
            <a:r>
              <a:rPr lang="en-CA" sz="3000" dirty="0" smtClean="0"/>
              <a:t>15- Rough-Cut Plan – Sales Forecast</a:t>
            </a:r>
            <a:endParaRPr lang="en-CA" sz="3000" dirty="0" smtClean="0"/>
          </a:p>
          <a:p>
            <a:pPr marL="36900" indent="0">
              <a:buNone/>
            </a:pPr>
            <a:endParaRPr lang="en-CA" sz="3000" dirty="0" smtClean="0"/>
          </a:p>
          <a:p>
            <a:pPr marL="36900" indent="0">
              <a:buNone/>
            </a:pPr>
            <a:endParaRPr lang="en-CA" sz="3000" dirty="0" smtClean="0"/>
          </a:p>
        </p:txBody>
      </p:sp>
    </p:spTree>
    <p:extLst>
      <p:ext uri="{BB962C8B-B14F-4D97-AF65-F5344CB8AC3E}">
        <p14:creationId xmlns:p14="http://schemas.microsoft.com/office/powerpoint/2010/main" val="358737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3" y="609600"/>
            <a:ext cx="10353762" cy="970450"/>
          </a:xfrm>
        </p:spPr>
        <p:txBody>
          <a:bodyPr>
            <a:normAutofit/>
          </a:bodyPr>
          <a:lstStyle/>
          <a:p>
            <a:r>
              <a:rPr lang="en-CA" dirty="0" smtClean="0"/>
              <a:t>Introduction</a:t>
            </a:r>
            <a:endParaRPr lang="en-CA" dirty="0"/>
          </a:p>
        </p:txBody>
      </p:sp>
      <p:sp>
        <p:nvSpPr>
          <p:cNvPr id="3" name="Content Placeholder 2"/>
          <p:cNvSpPr>
            <a:spLocks noGrp="1"/>
          </p:cNvSpPr>
          <p:nvPr>
            <p:ph idx="1"/>
          </p:nvPr>
        </p:nvSpPr>
        <p:spPr>
          <a:xfrm>
            <a:off x="1236214" y="1823889"/>
            <a:ext cx="9708921" cy="4058751"/>
          </a:xfrm>
        </p:spPr>
        <p:txBody>
          <a:bodyPr/>
          <a:lstStyle/>
          <a:p>
            <a:pPr marL="36900" indent="0">
              <a:buNone/>
            </a:pPr>
            <a:r>
              <a:rPr lang="en-CA" dirty="0" smtClean="0"/>
              <a:t>	During my time at Durham College, I completed the course “Introduction to Business Processes” (COMP3204). This course specifically focused on the uses of SAP and how it can benefit companies on organization and efficiency. </a:t>
            </a:r>
          </a:p>
          <a:p>
            <a:pPr marL="36900" indent="0">
              <a:buNone/>
            </a:pPr>
            <a:r>
              <a:rPr lang="en-CA" dirty="0"/>
              <a:t>	</a:t>
            </a:r>
            <a:r>
              <a:rPr lang="en-CA" dirty="0" smtClean="0"/>
              <a:t>We used an imitation software originated out of the University of Milwaukee that allowed us to create our own company and practice using SAP to complete certain tasks that would be required to perform in the field of work. The company that was created was called “Fitter Snacker” which manufactures and distributes two different energy bars, NRG-A and NRG-B.</a:t>
            </a:r>
            <a:r>
              <a:rPr lang="en-CA" dirty="0"/>
              <a:t>	</a:t>
            </a:r>
            <a:endParaRPr lang="en-CA" dirty="0" smtClean="0"/>
          </a:p>
          <a:p>
            <a:pPr marL="36900" indent="0">
              <a:buNone/>
            </a:pPr>
            <a:r>
              <a:rPr lang="en-CA" dirty="0"/>
              <a:t>	</a:t>
            </a:r>
            <a:r>
              <a:rPr lang="en-CA" dirty="0" smtClean="0"/>
              <a:t>In the following slides, I will show examples of what was completed during this course and brief descriptions of the significance of each example. This should demonstrate my knowledge and ability to maneuver around the software comfortably and efficiently. </a:t>
            </a:r>
            <a:endParaRPr lang="en-CA" dirty="0"/>
          </a:p>
        </p:txBody>
      </p:sp>
    </p:spTree>
    <p:extLst>
      <p:ext uri="{BB962C8B-B14F-4D97-AF65-F5344CB8AC3E}">
        <p14:creationId xmlns:p14="http://schemas.microsoft.com/office/powerpoint/2010/main" val="655277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740" y="0"/>
            <a:ext cx="10353763" cy="970450"/>
          </a:xfrm>
        </p:spPr>
        <p:txBody>
          <a:bodyPr/>
          <a:lstStyle/>
          <a:p>
            <a:r>
              <a:rPr lang="en-CA" dirty="0" smtClean="0"/>
              <a:t>Inquiry</a:t>
            </a:r>
            <a:endParaRPr lang="en-CA" dirty="0"/>
          </a:p>
        </p:txBody>
      </p:sp>
      <p:sp>
        <p:nvSpPr>
          <p:cNvPr id="5" name="Text Placeholder 4"/>
          <p:cNvSpPr>
            <a:spLocks noGrp="1"/>
          </p:cNvSpPr>
          <p:nvPr>
            <p:ph type="body" sz="half" idx="18"/>
          </p:nvPr>
        </p:nvSpPr>
        <p:spPr>
          <a:xfrm>
            <a:off x="242711" y="5423127"/>
            <a:ext cx="5644662" cy="2223087"/>
          </a:xfrm>
        </p:spPr>
        <p:txBody>
          <a:bodyPr>
            <a:normAutofit/>
          </a:bodyPr>
          <a:lstStyle/>
          <a:p>
            <a:pPr algn="l"/>
            <a:r>
              <a:rPr lang="en-CA" sz="1600" dirty="0" smtClean="0">
                <a:solidFill>
                  <a:schemeClr val="tx1"/>
                </a:solidFill>
              </a:rPr>
              <a:t>This screenshot shows that there are currently 939 available units of NRG-B to sell stored at storage location 300.</a:t>
            </a:r>
            <a:endParaRPr lang="en-CA" sz="1600" dirty="0">
              <a:solidFill>
                <a:schemeClr val="tx1"/>
              </a:solidFill>
            </a:endParaRPr>
          </a:p>
        </p:txBody>
      </p:sp>
      <p:pic>
        <p:nvPicPr>
          <p:cNvPr id="19" name="Picture Placeholder 18"/>
          <p:cNvPicPr>
            <a:picLocks noGrp="1" noChangeAspect="1"/>
          </p:cNvPicPr>
          <p:nvPr>
            <p:ph type="pic" idx="22"/>
          </p:nvPr>
        </p:nvPicPr>
        <p:blipFill>
          <a:blip r:embed="rId2"/>
          <a:srcRect l="3966" r="3966"/>
          <a:stretch>
            <a:fillRect/>
          </a:stretch>
        </p:blipFill>
        <p:spPr>
          <a:xfrm>
            <a:off x="6066691" y="1814984"/>
            <a:ext cx="5988783" cy="3256451"/>
          </a:xfrm>
          <a:prstGeom prst="rect">
            <a:avLst/>
          </a:prstGeom>
          <a:ln>
            <a:noFill/>
          </a:ln>
          <a:effectLst>
            <a:outerShdw blurRad="292100" dist="139700" dir="2700000" algn="tl" rotWithShape="0">
              <a:srgbClr val="333333">
                <a:alpha val="65000"/>
              </a:srgbClr>
            </a:outerShdw>
          </a:effectLst>
        </p:spPr>
      </p:pic>
      <p:sp>
        <p:nvSpPr>
          <p:cNvPr id="11" name="Text Placeholder 10"/>
          <p:cNvSpPr>
            <a:spLocks noGrp="1"/>
          </p:cNvSpPr>
          <p:nvPr>
            <p:ph type="body" sz="half" idx="20"/>
          </p:nvPr>
        </p:nvSpPr>
        <p:spPr>
          <a:xfrm>
            <a:off x="6066691" y="5423127"/>
            <a:ext cx="5988968" cy="1663473"/>
          </a:xfrm>
        </p:spPr>
        <p:txBody>
          <a:bodyPr>
            <a:normAutofit/>
          </a:bodyPr>
          <a:lstStyle/>
          <a:p>
            <a:r>
              <a:rPr lang="en-CA" sz="1600" dirty="0" smtClean="0">
                <a:solidFill>
                  <a:schemeClr val="tx1"/>
                </a:solidFill>
              </a:rPr>
              <a:t>This screenshot shows that it would cost Meijer Inc. $1,180.00 to purchase 4 cases of NRG-B. Also, it shows that there would be no customer discount applied to the purchase</a:t>
            </a:r>
            <a:endParaRPr lang="en-CA" sz="1600" dirty="0">
              <a:solidFill>
                <a:schemeClr val="tx1"/>
              </a:solidFill>
            </a:endParaRPr>
          </a:p>
        </p:txBody>
      </p:sp>
      <p:sp>
        <p:nvSpPr>
          <p:cNvPr id="12" name="TextBox 11"/>
          <p:cNvSpPr txBox="1"/>
          <p:nvPr/>
        </p:nvSpPr>
        <p:spPr>
          <a:xfrm>
            <a:off x="1204740" y="844534"/>
            <a:ext cx="10301609" cy="1107996"/>
          </a:xfrm>
          <a:prstGeom prst="rect">
            <a:avLst/>
          </a:prstGeom>
          <a:noFill/>
        </p:spPr>
        <p:txBody>
          <a:bodyPr wrap="square" rtlCol="0">
            <a:spAutoFit/>
          </a:bodyPr>
          <a:lstStyle/>
          <a:p>
            <a:r>
              <a:rPr lang="en-CA" sz="1700" dirty="0" smtClean="0">
                <a:solidFill>
                  <a:schemeClr val="tx1">
                    <a:lumMod val="75000"/>
                  </a:schemeClr>
                </a:solidFill>
              </a:rPr>
              <a:t>Task: </a:t>
            </a:r>
            <a:r>
              <a:rPr lang="en-CA" sz="1700" dirty="0">
                <a:solidFill>
                  <a:schemeClr val="tx1">
                    <a:lumMod val="75000"/>
                  </a:schemeClr>
                </a:solidFill>
              </a:rPr>
              <a:t>Meijer, Inc. is a customer in the </a:t>
            </a:r>
            <a:r>
              <a:rPr lang="en-CA" sz="1700" dirty="0" smtClean="0">
                <a:solidFill>
                  <a:schemeClr val="tx1">
                    <a:lumMod val="75000"/>
                  </a:schemeClr>
                </a:solidFill>
              </a:rPr>
              <a:t>wholesale </a:t>
            </a:r>
            <a:r>
              <a:rPr lang="en-CA" sz="1700" dirty="0">
                <a:solidFill>
                  <a:schemeClr val="tx1">
                    <a:lumMod val="75000"/>
                  </a:schemeClr>
                </a:solidFill>
              </a:rPr>
              <a:t>distribution channel.  They would like to know whether you have 4 cases of NRG-B bars in stock, and how much they would pay for them, and whether they are eligible for any discounts.</a:t>
            </a:r>
          </a:p>
          <a:p>
            <a:endParaRPr lang="en-CA" sz="1500" dirty="0"/>
          </a:p>
        </p:txBody>
      </p:sp>
      <p:pic>
        <p:nvPicPr>
          <p:cNvPr id="15" name="Picture Placeholder 14"/>
          <p:cNvPicPr>
            <a:picLocks noGrp="1" noChangeAspect="1"/>
          </p:cNvPicPr>
          <p:nvPr>
            <p:ph type="pic" idx="15"/>
          </p:nvPr>
        </p:nvPicPr>
        <p:blipFill>
          <a:blip r:embed="rId3">
            <a:extLst>
              <a:ext uri="{28A0092B-C50C-407E-A947-70E740481C1C}">
                <a14:useLocalDpi xmlns:a14="http://schemas.microsoft.com/office/drawing/2010/main" val="0"/>
              </a:ext>
            </a:extLst>
          </a:blip>
          <a:srcRect l="2168" r="2168"/>
          <a:stretch>
            <a:fillRect/>
          </a:stretch>
        </p:blipFill>
        <p:spPr>
          <a:xfrm>
            <a:off x="115548" y="1814984"/>
            <a:ext cx="5771825" cy="3256451"/>
          </a:xfrm>
          <a:prstGeom prst="rect">
            <a:avLst/>
          </a:prstGeom>
          <a:ln>
            <a:noFill/>
          </a:ln>
          <a:effectLst>
            <a:outerShdw blurRad="292100" dist="139700" dir="2700000" algn="tl" rotWithShape="0">
              <a:srgbClr val="333333">
                <a:alpha val="65000"/>
              </a:srgbClr>
            </a:outerShdw>
          </a:effectLst>
        </p:spPr>
      </p:pic>
      <p:cxnSp>
        <p:nvCxnSpPr>
          <p:cNvPr id="18" name="Straight Arrow Connector 17"/>
          <p:cNvCxnSpPr/>
          <p:nvPr/>
        </p:nvCxnSpPr>
        <p:spPr>
          <a:xfrm>
            <a:off x="5099538" y="4343400"/>
            <a:ext cx="545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440615" y="3376246"/>
            <a:ext cx="474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440615" y="4132385"/>
            <a:ext cx="5978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021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3" cy="623599"/>
          </a:xfrm>
        </p:spPr>
        <p:txBody>
          <a:bodyPr>
            <a:normAutofit fontScale="90000"/>
          </a:bodyPr>
          <a:lstStyle/>
          <a:p>
            <a:r>
              <a:rPr lang="en-CA" dirty="0" smtClean="0"/>
              <a:t>Purchasing Cycle</a:t>
            </a:r>
            <a:endParaRPr lang="en-CA" dirty="0"/>
          </a:p>
        </p:txBody>
      </p:sp>
      <p:sp>
        <p:nvSpPr>
          <p:cNvPr id="3" name="Text Placeholder 2"/>
          <p:cNvSpPr>
            <a:spLocks noGrp="1"/>
          </p:cNvSpPr>
          <p:nvPr>
            <p:ph type="body" idx="1"/>
          </p:nvPr>
        </p:nvSpPr>
        <p:spPr>
          <a:xfrm>
            <a:off x="0" y="623598"/>
            <a:ext cx="12192000" cy="1592063"/>
          </a:xfrm>
        </p:spPr>
        <p:txBody>
          <a:bodyPr/>
          <a:lstStyle/>
          <a:p>
            <a:r>
              <a:rPr lang="en-CA" sz="1400" dirty="0" smtClean="0">
                <a:effectLst/>
              </a:rPr>
              <a:t>Task: You </a:t>
            </a:r>
            <a:r>
              <a:rPr lang="en-CA" sz="1400" dirty="0">
                <a:effectLst/>
              </a:rPr>
              <a:t>have heard that there is a projected worldwide shortage of honey.   Start by showing how much honey you currently have in stock.  Then, imagine you work for the SPECIALTY purchasing group.  Complete the entire purchasing cycle, including requisition, purchase order, goods receipt, invoice receipt, and payment for 500 gallons of honey from the supplier of your choice.  You want the honey to be available in 2 weeks from today.  Be sure to DOCUMENT EACH of the key steps in the purchasing cycle.  Then, show another screenshot showing how much honey you NOW have in stock and proving that you have </a:t>
            </a:r>
            <a:r>
              <a:rPr lang="en-CA" sz="1400" u="sng" dirty="0">
                <a:effectLst/>
              </a:rPr>
              <a:t>increased</a:t>
            </a:r>
            <a:r>
              <a:rPr lang="en-CA" sz="1400" dirty="0">
                <a:effectLst/>
              </a:rPr>
              <a:t> the inventory by 500 gallons.</a:t>
            </a:r>
          </a:p>
          <a:p>
            <a:endParaRPr lang="en-CA" dirty="0"/>
          </a:p>
        </p:txBody>
      </p:sp>
      <p:sp>
        <p:nvSpPr>
          <p:cNvPr id="5" name="Text Placeholder 4"/>
          <p:cNvSpPr>
            <a:spLocks noGrp="1"/>
          </p:cNvSpPr>
          <p:nvPr>
            <p:ph type="body" sz="half" idx="18"/>
          </p:nvPr>
        </p:nvSpPr>
        <p:spPr>
          <a:xfrm>
            <a:off x="354791" y="5136856"/>
            <a:ext cx="5389565" cy="1823936"/>
          </a:xfrm>
        </p:spPr>
        <p:txBody>
          <a:bodyPr>
            <a:normAutofit/>
          </a:bodyPr>
          <a:lstStyle/>
          <a:p>
            <a:r>
              <a:rPr lang="en-CA" sz="1600" dirty="0" smtClean="0"/>
              <a:t>This screenshot shows that there are 500 units of honey currently in stock.</a:t>
            </a:r>
            <a:endParaRPr lang="en-CA" sz="1600" dirty="0"/>
          </a:p>
        </p:txBody>
      </p:sp>
      <p:sp>
        <p:nvSpPr>
          <p:cNvPr id="10" name="Picture Placeholder 9"/>
          <p:cNvSpPr>
            <a:spLocks noGrp="1"/>
          </p:cNvSpPr>
          <p:nvPr>
            <p:ph type="pic" idx="22"/>
          </p:nvPr>
        </p:nvSpPr>
        <p:spPr/>
      </p:sp>
      <p:sp>
        <p:nvSpPr>
          <p:cNvPr id="11" name="Text Placeholder 10"/>
          <p:cNvSpPr>
            <a:spLocks noGrp="1"/>
          </p:cNvSpPr>
          <p:nvPr>
            <p:ph type="body" sz="half" idx="20"/>
          </p:nvPr>
        </p:nvSpPr>
        <p:spPr>
          <a:xfrm>
            <a:off x="6296333" y="5135782"/>
            <a:ext cx="5601471" cy="1310835"/>
          </a:xfrm>
        </p:spPr>
        <p:txBody>
          <a:bodyPr>
            <a:normAutofit/>
          </a:bodyPr>
          <a:lstStyle/>
          <a:p>
            <a:r>
              <a:rPr lang="en-CA" sz="1600" dirty="0" smtClean="0"/>
              <a:t>This screenshot shows that the requisition for the honey has been created. This allows us to create a purchase order easily by using the purchase requisition as reference.</a:t>
            </a:r>
            <a:endParaRPr lang="en-CA" sz="1600" dirty="0"/>
          </a:p>
        </p:txBody>
      </p:sp>
      <p:pic>
        <p:nvPicPr>
          <p:cNvPr id="15" name="Picture 14"/>
          <p:cNvPicPr>
            <a:picLocks noChangeAspect="1"/>
          </p:cNvPicPr>
          <p:nvPr/>
        </p:nvPicPr>
        <p:blipFill>
          <a:blip r:embed="rId2"/>
          <a:stretch>
            <a:fillRect/>
          </a:stretch>
        </p:blipFill>
        <p:spPr>
          <a:xfrm>
            <a:off x="64174" y="1934432"/>
            <a:ext cx="5970801" cy="2856797"/>
          </a:xfrm>
          <a:prstGeom prst="rect">
            <a:avLst/>
          </a:prstGeom>
        </p:spPr>
      </p:pic>
      <p:cxnSp>
        <p:nvCxnSpPr>
          <p:cNvPr id="17" name="Straight Arrow Connector 16"/>
          <p:cNvCxnSpPr/>
          <p:nvPr/>
        </p:nvCxnSpPr>
        <p:spPr>
          <a:xfrm>
            <a:off x="3938953" y="4132384"/>
            <a:ext cx="574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stretch>
            <a:fillRect/>
          </a:stretch>
        </p:blipFill>
        <p:spPr>
          <a:xfrm>
            <a:off x="6096427" y="1934433"/>
            <a:ext cx="6001285" cy="2857756"/>
          </a:xfrm>
          <a:prstGeom prst="rect">
            <a:avLst/>
          </a:prstGeom>
        </p:spPr>
      </p:pic>
    </p:spTree>
    <p:extLst>
      <p:ext uri="{BB962C8B-B14F-4D97-AF65-F5344CB8AC3E}">
        <p14:creationId xmlns:p14="http://schemas.microsoft.com/office/powerpoint/2010/main" val="625809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28954"/>
            <a:ext cx="10353762" cy="970450"/>
          </a:xfrm>
        </p:spPr>
        <p:txBody>
          <a:bodyPr>
            <a:normAutofit/>
          </a:bodyPr>
          <a:lstStyle/>
          <a:p>
            <a:r>
              <a:rPr lang="en-CA" sz="3600" dirty="0" smtClean="0"/>
              <a:t>Purchasing Cycle cont’d</a:t>
            </a:r>
            <a:endParaRPr lang="en-CA" sz="3600" dirty="0"/>
          </a:p>
        </p:txBody>
      </p:sp>
      <p:sp>
        <p:nvSpPr>
          <p:cNvPr id="3" name="Text Placeholder 2"/>
          <p:cNvSpPr>
            <a:spLocks noGrp="1"/>
          </p:cNvSpPr>
          <p:nvPr>
            <p:ph type="body" idx="1"/>
          </p:nvPr>
        </p:nvSpPr>
        <p:spPr>
          <a:xfrm>
            <a:off x="3407498" y="5936183"/>
            <a:ext cx="5366355" cy="544884"/>
          </a:xfrm>
        </p:spPr>
        <p:txBody>
          <a:bodyPr/>
          <a:lstStyle/>
          <a:p>
            <a:r>
              <a:rPr lang="en-CA" sz="1600" dirty="0" smtClean="0"/>
              <a:t>This screenshot shows that a purchase order was created using the purchase requisition that was made earlier. It was saved with the number 4500000234.</a:t>
            </a:r>
            <a:endParaRPr lang="en-CA" sz="1600" dirty="0"/>
          </a:p>
        </p:txBody>
      </p:sp>
      <p:sp>
        <p:nvSpPr>
          <p:cNvPr id="8" name="TextBox 7"/>
          <p:cNvSpPr txBox="1"/>
          <p:nvPr/>
        </p:nvSpPr>
        <p:spPr>
          <a:xfrm>
            <a:off x="0" y="601287"/>
            <a:ext cx="12192000" cy="1384995"/>
          </a:xfrm>
          <a:prstGeom prst="rect">
            <a:avLst/>
          </a:prstGeom>
          <a:noFill/>
        </p:spPr>
        <p:txBody>
          <a:bodyPr wrap="square" rtlCol="0">
            <a:spAutoFit/>
          </a:bodyPr>
          <a:lstStyle/>
          <a:p>
            <a:pPr algn="ctr"/>
            <a:r>
              <a:rPr lang="en-CA" sz="1400" dirty="0" smtClean="0">
                <a:solidFill>
                  <a:schemeClr val="tx1">
                    <a:lumMod val="75000"/>
                  </a:schemeClr>
                </a:solidFill>
              </a:rPr>
              <a:t>Task: </a:t>
            </a:r>
            <a:r>
              <a:rPr lang="en-CA" sz="1400" dirty="0" smtClean="0">
                <a:solidFill>
                  <a:schemeClr val="tx1">
                    <a:lumMod val="75000"/>
                  </a:schemeClr>
                </a:solidFill>
                <a:effectLst/>
              </a:rPr>
              <a:t>You have heard that there is a projected worldwide shortage of honey.   Start by showing how much honey you currently have in stock.  Then, imagine you work for the SPECIALTY purchasing group.  Complete the entire purchasing cycle, including requisition, purchase order, goods receipt, invoice receipt, and payment for 500 gallons of honey from the supplier of your choice.  You want the honey to be available in 2 weeks from today.  Be sure to DOCUMENT EACH of the key steps in the purchasing cycle.  Then, show another screenshot showing how much honey you NOW have in stock and proving that you have </a:t>
            </a:r>
            <a:r>
              <a:rPr lang="en-CA" sz="1400" u="sng" dirty="0" smtClean="0">
                <a:solidFill>
                  <a:schemeClr val="tx1">
                    <a:lumMod val="75000"/>
                  </a:schemeClr>
                </a:solidFill>
                <a:effectLst/>
              </a:rPr>
              <a:t>increased</a:t>
            </a:r>
            <a:r>
              <a:rPr lang="en-CA" sz="1400" dirty="0" smtClean="0">
                <a:solidFill>
                  <a:schemeClr val="tx1">
                    <a:lumMod val="75000"/>
                  </a:schemeClr>
                </a:solidFill>
                <a:effectLst/>
              </a:rPr>
              <a:t> the inventory by 500 gallons.</a:t>
            </a:r>
          </a:p>
          <a:p>
            <a:pPr algn="ctr"/>
            <a:r>
              <a:rPr lang="en-CA" sz="1400" dirty="0" smtClean="0"/>
              <a:t> </a:t>
            </a:r>
            <a:endParaRPr lang="en-CA" sz="1400" dirty="0"/>
          </a:p>
        </p:txBody>
      </p:sp>
      <p:pic>
        <p:nvPicPr>
          <p:cNvPr id="9" name="Picture 8"/>
          <p:cNvPicPr>
            <a:picLocks noChangeAspect="1"/>
          </p:cNvPicPr>
          <p:nvPr/>
        </p:nvPicPr>
        <p:blipFill>
          <a:blip r:embed="rId2"/>
          <a:stretch>
            <a:fillRect/>
          </a:stretch>
        </p:blipFill>
        <p:spPr>
          <a:xfrm>
            <a:off x="4552387" y="5343635"/>
            <a:ext cx="3076575" cy="228600"/>
          </a:xfrm>
          <a:prstGeom prst="rect">
            <a:avLst/>
          </a:prstGeom>
        </p:spPr>
      </p:pic>
      <p:pic>
        <p:nvPicPr>
          <p:cNvPr id="10" name="Picture 9"/>
          <p:cNvPicPr>
            <a:picLocks noChangeAspect="1"/>
          </p:cNvPicPr>
          <p:nvPr/>
        </p:nvPicPr>
        <p:blipFill>
          <a:blip r:embed="rId3"/>
          <a:stretch>
            <a:fillRect/>
          </a:stretch>
        </p:blipFill>
        <p:spPr>
          <a:xfrm>
            <a:off x="2540057" y="1838413"/>
            <a:ext cx="7100331" cy="3362437"/>
          </a:xfrm>
          <a:prstGeom prst="rect">
            <a:avLst/>
          </a:prstGeom>
        </p:spPr>
      </p:pic>
    </p:spTree>
    <p:extLst>
      <p:ext uri="{BB962C8B-B14F-4D97-AF65-F5344CB8AC3E}">
        <p14:creationId xmlns:p14="http://schemas.microsoft.com/office/powerpoint/2010/main" val="3830660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35" y="-101502"/>
            <a:ext cx="10353762" cy="970450"/>
          </a:xfrm>
        </p:spPr>
        <p:txBody>
          <a:bodyPr/>
          <a:lstStyle/>
          <a:p>
            <a:r>
              <a:rPr lang="en-CA" dirty="0" smtClean="0"/>
              <a:t>Create Sales Order from Inquiry</a:t>
            </a:r>
            <a:endParaRPr lang="en-CA" dirty="0"/>
          </a:p>
        </p:txBody>
      </p:sp>
      <p:sp>
        <p:nvSpPr>
          <p:cNvPr id="3" name="Text Placeholder 2"/>
          <p:cNvSpPr>
            <a:spLocks noGrp="1"/>
          </p:cNvSpPr>
          <p:nvPr>
            <p:ph type="body" idx="1"/>
          </p:nvPr>
        </p:nvSpPr>
        <p:spPr>
          <a:xfrm>
            <a:off x="939952" y="1051827"/>
            <a:ext cx="10261685" cy="544884"/>
          </a:xfrm>
        </p:spPr>
        <p:txBody>
          <a:bodyPr/>
          <a:lstStyle/>
          <a:p>
            <a:r>
              <a:rPr lang="en-CA" sz="1400" dirty="0" smtClean="0">
                <a:effectLst/>
              </a:rPr>
              <a:t>Task: Meijer</a:t>
            </a:r>
            <a:r>
              <a:rPr lang="en-CA" sz="1400" dirty="0">
                <a:effectLst/>
              </a:rPr>
              <a:t>, Inc. calls back and wants to buy the 4 cases of NRG-B that they called you about previously.  Their PO # that they give you is Review##.  Sell them the 4 cases, send the goods to them, send the invoice to them.  Document the key steps of this process.  Be sure to point out how much this order will this cost them.  Use views of the document flow to show the status of this customer order as it makes its way through the various stages of the fulfilment process.</a:t>
            </a:r>
            <a:endParaRPr lang="en-CA" sz="1400" dirty="0"/>
          </a:p>
        </p:txBody>
      </p:sp>
      <p:pic>
        <p:nvPicPr>
          <p:cNvPr id="7" name="Content Placeholder 6"/>
          <p:cNvPicPr>
            <a:picLocks noGrp="1" noChangeAspect="1"/>
          </p:cNvPicPr>
          <p:nvPr>
            <p:ph sz="half" idx="2"/>
          </p:nvPr>
        </p:nvPicPr>
        <p:blipFill>
          <a:blip r:embed="rId2"/>
          <a:stretch>
            <a:fillRect/>
          </a:stretch>
        </p:blipFill>
        <p:spPr>
          <a:xfrm>
            <a:off x="51076" y="2029491"/>
            <a:ext cx="6019719" cy="3411538"/>
          </a:xfrm>
          <a:prstGeom prst="rect">
            <a:avLst/>
          </a:prstGeom>
        </p:spPr>
      </p:pic>
      <p:sp>
        <p:nvSpPr>
          <p:cNvPr id="5" name="Text Placeholder 4"/>
          <p:cNvSpPr>
            <a:spLocks noGrp="1"/>
          </p:cNvSpPr>
          <p:nvPr>
            <p:ph type="body" sz="quarter" idx="3"/>
          </p:nvPr>
        </p:nvSpPr>
        <p:spPr>
          <a:xfrm>
            <a:off x="74754" y="5873809"/>
            <a:ext cx="5996041" cy="544883"/>
          </a:xfrm>
        </p:spPr>
        <p:txBody>
          <a:bodyPr/>
          <a:lstStyle/>
          <a:p>
            <a:r>
              <a:rPr lang="en-CA" sz="1600" dirty="0" smtClean="0"/>
              <a:t>This screenshot shows that the sales order was created with reference to the inquiry that was received earlier from this company</a:t>
            </a:r>
            <a:endParaRPr lang="en-CA" sz="1600" dirty="0"/>
          </a:p>
        </p:txBody>
      </p:sp>
      <p:pic>
        <p:nvPicPr>
          <p:cNvPr id="8" name="Content Placeholder 7"/>
          <p:cNvPicPr>
            <a:picLocks noGrp="1" noChangeAspect="1"/>
          </p:cNvPicPr>
          <p:nvPr>
            <p:ph sz="quarter" idx="4"/>
          </p:nvPr>
        </p:nvPicPr>
        <p:blipFill>
          <a:blip r:embed="rId3"/>
          <a:stretch>
            <a:fillRect/>
          </a:stretch>
        </p:blipFill>
        <p:spPr>
          <a:xfrm>
            <a:off x="6162235" y="2029491"/>
            <a:ext cx="5820242" cy="3411538"/>
          </a:xfrm>
          <a:prstGeom prst="rect">
            <a:avLst/>
          </a:prstGeom>
        </p:spPr>
      </p:pic>
      <p:sp>
        <p:nvSpPr>
          <p:cNvPr id="9" name="TextBox 8"/>
          <p:cNvSpPr txBox="1"/>
          <p:nvPr/>
        </p:nvSpPr>
        <p:spPr>
          <a:xfrm>
            <a:off x="6570819" y="5602085"/>
            <a:ext cx="5003074" cy="584775"/>
          </a:xfrm>
          <a:prstGeom prst="rect">
            <a:avLst/>
          </a:prstGeom>
          <a:noFill/>
        </p:spPr>
        <p:txBody>
          <a:bodyPr wrap="square" rtlCol="0">
            <a:spAutoFit/>
          </a:bodyPr>
          <a:lstStyle/>
          <a:p>
            <a:pPr algn="ctr"/>
            <a:r>
              <a:rPr lang="en-CA" sz="1600" dirty="0" smtClean="0">
                <a:solidFill>
                  <a:schemeClr val="tx1">
                    <a:lumMod val="75000"/>
                  </a:schemeClr>
                </a:solidFill>
                <a:effectLst>
                  <a:outerShdw blurRad="38100" dist="38100" dir="2700000" algn="tl">
                    <a:srgbClr val="000000">
                      <a:alpha val="43137"/>
                    </a:srgbClr>
                  </a:outerShdw>
                </a:effectLst>
              </a:rPr>
              <a:t>This screenshot shows that an outbound delivery has been created to deliver the goods to the customer</a:t>
            </a:r>
            <a:endParaRPr lang="en-CA" sz="1600" dirty="0">
              <a:solidFill>
                <a:schemeClr val="tx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8001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35" y="-148045"/>
            <a:ext cx="10353762" cy="970450"/>
          </a:xfrm>
        </p:spPr>
        <p:txBody>
          <a:bodyPr/>
          <a:lstStyle/>
          <a:p>
            <a:r>
              <a:rPr lang="en-CA" dirty="0" smtClean="0"/>
              <a:t>Create Sales Order from Inquiry cont’d</a:t>
            </a:r>
            <a:endParaRPr lang="en-CA" dirty="0"/>
          </a:p>
        </p:txBody>
      </p:sp>
      <p:sp>
        <p:nvSpPr>
          <p:cNvPr id="3" name="Text Placeholder 2"/>
          <p:cNvSpPr>
            <a:spLocks noGrp="1"/>
          </p:cNvSpPr>
          <p:nvPr>
            <p:ph type="body" idx="1"/>
          </p:nvPr>
        </p:nvSpPr>
        <p:spPr>
          <a:xfrm>
            <a:off x="679301" y="5172739"/>
            <a:ext cx="4876344" cy="544884"/>
          </a:xfrm>
        </p:spPr>
        <p:txBody>
          <a:bodyPr/>
          <a:lstStyle/>
          <a:p>
            <a:r>
              <a:rPr lang="en-CA" sz="1600" dirty="0" smtClean="0"/>
              <a:t>This screenshot shows that the invoice for the customer Meijer Inc. has been created for the order of 4 cases</a:t>
            </a:r>
            <a:endParaRPr lang="en-CA" sz="1600" dirty="0"/>
          </a:p>
        </p:txBody>
      </p:sp>
      <p:pic>
        <p:nvPicPr>
          <p:cNvPr id="9" name="Content Placeholder 8"/>
          <p:cNvPicPr>
            <a:picLocks noGrp="1" noChangeAspect="1"/>
          </p:cNvPicPr>
          <p:nvPr>
            <p:ph sz="half" idx="2"/>
          </p:nvPr>
        </p:nvPicPr>
        <p:blipFill>
          <a:blip r:embed="rId2"/>
          <a:stretch>
            <a:fillRect/>
          </a:stretch>
        </p:blipFill>
        <p:spPr>
          <a:xfrm>
            <a:off x="326570" y="2152383"/>
            <a:ext cx="5891121" cy="2571750"/>
          </a:xfrm>
          <a:prstGeom prst="rect">
            <a:avLst/>
          </a:prstGeom>
        </p:spPr>
      </p:pic>
      <p:sp>
        <p:nvSpPr>
          <p:cNvPr id="5" name="Text Placeholder 4"/>
          <p:cNvSpPr>
            <a:spLocks noGrp="1"/>
          </p:cNvSpPr>
          <p:nvPr>
            <p:ph type="body" sz="quarter" idx="3"/>
          </p:nvPr>
        </p:nvSpPr>
        <p:spPr>
          <a:xfrm>
            <a:off x="6726041" y="5140158"/>
            <a:ext cx="4895330" cy="544883"/>
          </a:xfrm>
        </p:spPr>
        <p:txBody>
          <a:bodyPr/>
          <a:lstStyle/>
          <a:p>
            <a:r>
              <a:rPr lang="en-CA" sz="1600" dirty="0" smtClean="0"/>
              <a:t>This screenshot shows the document flow of the order. This provides detail on the steps the sales process has completed and what step it is currently in</a:t>
            </a:r>
            <a:endParaRPr lang="en-CA" sz="1600" dirty="0"/>
          </a:p>
        </p:txBody>
      </p:sp>
      <p:pic>
        <p:nvPicPr>
          <p:cNvPr id="10" name="Content Placeholder 9"/>
          <p:cNvPicPr>
            <a:picLocks noGrp="1" noChangeAspect="1"/>
          </p:cNvPicPr>
          <p:nvPr>
            <p:ph sz="quarter" idx="4"/>
          </p:nvPr>
        </p:nvPicPr>
        <p:blipFill>
          <a:blip r:embed="rId3"/>
          <a:stretch>
            <a:fillRect/>
          </a:stretch>
        </p:blipFill>
        <p:spPr>
          <a:xfrm>
            <a:off x="6332547" y="2152383"/>
            <a:ext cx="5450150" cy="2571750"/>
          </a:xfrm>
          <a:prstGeom prst="rect">
            <a:avLst/>
          </a:prstGeom>
        </p:spPr>
      </p:pic>
      <p:sp>
        <p:nvSpPr>
          <p:cNvPr id="8" name="TextBox 7"/>
          <p:cNvSpPr txBox="1"/>
          <p:nvPr/>
        </p:nvSpPr>
        <p:spPr>
          <a:xfrm>
            <a:off x="679301" y="587828"/>
            <a:ext cx="10685385" cy="1354217"/>
          </a:xfrm>
          <a:prstGeom prst="rect">
            <a:avLst/>
          </a:prstGeom>
          <a:noFill/>
        </p:spPr>
        <p:txBody>
          <a:bodyPr wrap="square" rtlCol="0">
            <a:spAutoFit/>
          </a:bodyPr>
          <a:lstStyle/>
          <a:p>
            <a:pPr algn="ctr"/>
            <a:r>
              <a:rPr lang="en-CA" sz="1600" dirty="0" smtClean="0">
                <a:solidFill>
                  <a:schemeClr val="tx1">
                    <a:lumMod val="75000"/>
                  </a:schemeClr>
                </a:solidFill>
                <a:effectLst>
                  <a:outerShdw blurRad="38100" dist="38100" dir="2700000" algn="tl">
                    <a:srgbClr val="000000">
                      <a:alpha val="43137"/>
                    </a:srgbClr>
                  </a:outerShdw>
                </a:effectLst>
              </a:rPr>
              <a:t>Task: Meijer</a:t>
            </a:r>
            <a:r>
              <a:rPr lang="en-CA" sz="1600" dirty="0">
                <a:solidFill>
                  <a:schemeClr val="tx1">
                    <a:lumMod val="75000"/>
                  </a:schemeClr>
                </a:solidFill>
                <a:effectLst>
                  <a:outerShdw blurRad="38100" dist="38100" dir="2700000" algn="tl">
                    <a:srgbClr val="000000">
                      <a:alpha val="43137"/>
                    </a:srgbClr>
                  </a:outerShdw>
                </a:effectLst>
              </a:rPr>
              <a:t>, Inc. calls back and wants to buy the 4 cases of NRG-B that they called you about previously.  Their PO # that they give you is Review##.  Sell them the 4 cases, send the goods to them, send the invoice to them.  Document the key steps of this process.  Be sure to point out how much this order will this cost them.  Use views of the document flow to show the status of this customer order as it makes its way through the various stages of the fulfilment process.</a:t>
            </a:r>
          </a:p>
          <a:p>
            <a:endParaRPr lang="en-CA" dirty="0"/>
          </a:p>
        </p:txBody>
      </p:sp>
    </p:spTree>
    <p:extLst>
      <p:ext uri="{BB962C8B-B14F-4D97-AF65-F5344CB8AC3E}">
        <p14:creationId xmlns:p14="http://schemas.microsoft.com/office/powerpoint/2010/main" val="914022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17" y="-121920"/>
            <a:ext cx="10353762" cy="970450"/>
          </a:xfrm>
        </p:spPr>
        <p:txBody>
          <a:bodyPr/>
          <a:lstStyle/>
          <a:p>
            <a:r>
              <a:rPr lang="en-CA" dirty="0" smtClean="0"/>
              <a:t>Receiving Payment</a:t>
            </a:r>
            <a:endParaRPr lang="en-CA" dirty="0"/>
          </a:p>
        </p:txBody>
      </p:sp>
      <p:sp>
        <p:nvSpPr>
          <p:cNvPr id="3" name="Text Placeholder 2"/>
          <p:cNvSpPr>
            <a:spLocks noGrp="1"/>
          </p:cNvSpPr>
          <p:nvPr>
            <p:ph type="body" idx="1"/>
          </p:nvPr>
        </p:nvSpPr>
        <p:spPr>
          <a:xfrm>
            <a:off x="743584" y="5928429"/>
            <a:ext cx="4876344" cy="544884"/>
          </a:xfrm>
        </p:spPr>
        <p:txBody>
          <a:bodyPr/>
          <a:lstStyle/>
          <a:p>
            <a:r>
              <a:rPr lang="en-CA" sz="1600" dirty="0" smtClean="0"/>
              <a:t>This screenshot shows that the payment has been entered into the system, covering the outstanding balance of $1,180.00.</a:t>
            </a:r>
            <a:endParaRPr lang="en-CA" sz="1600" dirty="0"/>
          </a:p>
        </p:txBody>
      </p:sp>
      <p:sp>
        <p:nvSpPr>
          <p:cNvPr id="5" name="Text Placeholder 4"/>
          <p:cNvSpPr>
            <a:spLocks noGrp="1"/>
          </p:cNvSpPr>
          <p:nvPr>
            <p:ph type="body" sz="quarter" idx="3"/>
          </p:nvPr>
        </p:nvSpPr>
        <p:spPr>
          <a:xfrm>
            <a:off x="6797828" y="5955609"/>
            <a:ext cx="4895330" cy="544883"/>
          </a:xfrm>
        </p:spPr>
        <p:txBody>
          <a:bodyPr/>
          <a:lstStyle/>
          <a:p>
            <a:r>
              <a:rPr lang="en-CA" sz="1600" dirty="0" smtClean="0"/>
              <a:t>This screenshot shows the document flow of the order, proving that the payment has been accepted and completed for the order.</a:t>
            </a:r>
            <a:endParaRPr lang="en-CA" sz="1600" dirty="0"/>
          </a:p>
        </p:txBody>
      </p:sp>
      <p:sp>
        <p:nvSpPr>
          <p:cNvPr id="8" name="TextBox 7"/>
          <p:cNvSpPr txBox="1"/>
          <p:nvPr/>
        </p:nvSpPr>
        <p:spPr>
          <a:xfrm>
            <a:off x="446038" y="637312"/>
            <a:ext cx="11247120" cy="1077218"/>
          </a:xfrm>
          <a:prstGeom prst="rect">
            <a:avLst/>
          </a:prstGeom>
          <a:noFill/>
        </p:spPr>
        <p:txBody>
          <a:bodyPr wrap="square" rtlCol="0">
            <a:spAutoFit/>
          </a:bodyPr>
          <a:lstStyle/>
          <a:p>
            <a:pPr algn="ctr"/>
            <a:r>
              <a:rPr lang="en-CA" sz="1600" dirty="0" smtClean="0">
                <a:solidFill>
                  <a:schemeClr val="tx1">
                    <a:lumMod val="75000"/>
                  </a:schemeClr>
                </a:solidFill>
              </a:rPr>
              <a:t>Task: You </a:t>
            </a:r>
            <a:r>
              <a:rPr lang="en-CA" sz="1600" dirty="0">
                <a:solidFill>
                  <a:schemeClr val="tx1">
                    <a:lumMod val="75000"/>
                  </a:schemeClr>
                </a:solidFill>
              </a:rPr>
              <a:t>have just received a cheque from Meijer, Inc. in full payment of the invoice that you sent them for their order of 4 cases of NRG-B bars.  Document in the SAP system that this cheque has arrived and show the document flow screen that proves that you have posted this payment to their account with you.</a:t>
            </a:r>
          </a:p>
          <a:p>
            <a:pPr algn="ctr"/>
            <a:endParaRPr lang="en-CA" sz="1600" dirty="0">
              <a:solidFill>
                <a:schemeClr val="tx1">
                  <a:lumMod val="75000"/>
                </a:schemeClr>
              </a:solidFill>
              <a:effectLst>
                <a:outerShdw blurRad="38100" dist="38100" dir="2700000" algn="tl">
                  <a:srgbClr val="000000">
                    <a:alpha val="43137"/>
                  </a:srgbClr>
                </a:outerShdw>
              </a:effectLst>
            </a:endParaRPr>
          </a:p>
        </p:txBody>
      </p:sp>
      <p:pic>
        <p:nvPicPr>
          <p:cNvPr id="11" name="Content Placeholder 10"/>
          <p:cNvPicPr>
            <a:picLocks noGrp="1" noChangeAspect="1"/>
          </p:cNvPicPr>
          <p:nvPr>
            <p:ph sz="half" idx="2"/>
          </p:nvPr>
        </p:nvPicPr>
        <p:blipFill>
          <a:blip r:embed="rId2"/>
          <a:stretch>
            <a:fillRect/>
          </a:stretch>
        </p:blipFill>
        <p:spPr>
          <a:xfrm>
            <a:off x="315409" y="1619046"/>
            <a:ext cx="5732694" cy="3899712"/>
          </a:xfrm>
          <a:prstGeom prst="rect">
            <a:avLst/>
          </a:prstGeom>
        </p:spPr>
      </p:pic>
      <p:pic>
        <p:nvPicPr>
          <p:cNvPr id="12" name="Picture 11"/>
          <p:cNvPicPr>
            <a:picLocks noChangeAspect="1"/>
          </p:cNvPicPr>
          <p:nvPr/>
        </p:nvPicPr>
        <p:blipFill>
          <a:blip r:embed="rId3"/>
          <a:stretch>
            <a:fillRect/>
          </a:stretch>
        </p:blipFill>
        <p:spPr>
          <a:xfrm>
            <a:off x="6178732" y="1619046"/>
            <a:ext cx="5826246" cy="3899712"/>
          </a:xfrm>
          <a:prstGeom prst="rect">
            <a:avLst/>
          </a:prstGeom>
        </p:spPr>
      </p:pic>
    </p:spTree>
    <p:extLst>
      <p:ext uri="{BB962C8B-B14F-4D97-AF65-F5344CB8AC3E}">
        <p14:creationId xmlns:p14="http://schemas.microsoft.com/office/powerpoint/2010/main" val="37559137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494</TotalTime>
  <Words>1528</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Calisto MT</vt:lpstr>
      <vt:lpstr>Trebuchet MS</vt:lpstr>
      <vt:lpstr>Wingdings 2</vt:lpstr>
      <vt:lpstr>Slate</vt:lpstr>
      <vt:lpstr>SAP Portfolio</vt:lpstr>
      <vt:lpstr>Table of Contents</vt:lpstr>
      <vt:lpstr>Introduction</vt:lpstr>
      <vt:lpstr>Inquiry</vt:lpstr>
      <vt:lpstr>Purchasing Cycle</vt:lpstr>
      <vt:lpstr>Purchasing Cycle cont’d</vt:lpstr>
      <vt:lpstr>Create Sales Order from Inquiry</vt:lpstr>
      <vt:lpstr>Create Sales Order from Inquiry cont’d</vt:lpstr>
      <vt:lpstr>Receiving Payment</vt:lpstr>
      <vt:lpstr>Credit Adjustment</vt:lpstr>
      <vt:lpstr>Sales Order that Exceeds Credit Limit</vt:lpstr>
      <vt:lpstr>Release Blocked Sales Order</vt:lpstr>
      <vt:lpstr>Bill of Materials (BOM)</vt:lpstr>
      <vt:lpstr>Product Group</vt:lpstr>
      <vt:lpstr>Rough-Cut Plan – Sales Forecast</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Portfolio</dc:title>
  <dc:creator>Microsoft account</dc:creator>
  <cp:lastModifiedBy>Microsoft account</cp:lastModifiedBy>
  <cp:revision>31</cp:revision>
  <dcterms:created xsi:type="dcterms:W3CDTF">2019-12-06T23:29:40Z</dcterms:created>
  <dcterms:modified xsi:type="dcterms:W3CDTF">2019-12-09T03:17:13Z</dcterms:modified>
</cp:coreProperties>
</file>